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63" r:id="rId5"/>
    <p:sldId id="258" r:id="rId6"/>
    <p:sldId id="259" r:id="rId7"/>
    <p:sldId id="264" r:id="rId8"/>
    <p:sldId id="265" r:id="rId9"/>
    <p:sldId id="266" r:id="rId10"/>
    <p:sldId id="267" r:id="rId11"/>
    <p:sldId id="261" r:id="rId12"/>
    <p:sldId id="270" r:id="rId13"/>
    <p:sldId id="268" r:id="rId14"/>
    <p:sldId id="269" r:id="rId15"/>
    <p:sldId id="271" r:id="rId16"/>
    <p:sldId id="272" r:id="rId17"/>
    <p:sldId id="279" r:id="rId18"/>
    <p:sldId id="273" r:id="rId19"/>
    <p:sldId id="274" r:id="rId20"/>
    <p:sldId id="275" r:id="rId21"/>
    <p:sldId id="276" r:id="rId22"/>
    <p:sldId id="277" r:id="rId23"/>
    <p:sldId id="278"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175A-79FC-440A-968A-0EF4D5E82D16}"/>
              </a:ext>
            </a:extLst>
          </p:cNvPr>
          <p:cNvSpPr>
            <a:spLocks noGrp="1"/>
          </p:cNvSpPr>
          <p:nvPr>
            <p:ph type="ctrTitle"/>
          </p:nvPr>
        </p:nvSpPr>
        <p:spPr/>
        <p:txBody>
          <a:bodyPr/>
          <a:lstStyle/>
          <a:p>
            <a:r>
              <a:rPr lang="en-US" dirty="0"/>
              <a:t>Computer FUNDAMENTALS </a:t>
            </a:r>
            <a:br>
              <a:rPr lang="en-US" dirty="0"/>
            </a:br>
            <a:r>
              <a:rPr lang="en-US" dirty="0"/>
              <a:t>LEC 2		</a:t>
            </a:r>
          </a:p>
        </p:txBody>
      </p:sp>
      <p:sp>
        <p:nvSpPr>
          <p:cNvPr id="3" name="Subtitle 2">
            <a:extLst>
              <a:ext uri="{FF2B5EF4-FFF2-40B4-BE49-F238E27FC236}">
                <a16:creationId xmlns:a16="http://schemas.microsoft.com/office/drawing/2014/main" id="{FC960A48-5A14-4B51-9085-BA86143EFBCE}"/>
              </a:ext>
            </a:extLst>
          </p:cNvPr>
          <p:cNvSpPr>
            <a:spLocks noGrp="1"/>
          </p:cNvSpPr>
          <p:nvPr>
            <p:ph type="subTitle" idx="1"/>
          </p:nvPr>
        </p:nvSpPr>
        <p:spPr/>
        <p:txBody>
          <a:bodyPr/>
          <a:lstStyle/>
          <a:p>
            <a:r>
              <a:rPr lang="en-US" dirty="0"/>
              <a:t>BY AADYAA SRIVASTAVA</a:t>
            </a:r>
          </a:p>
        </p:txBody>
      </p:sp>
    </p:spTree>
    <p:extLst>
      <p:ext uri="{BB962C8B-B14F-4D97-AF65-F5344CB8AC3E}">
        <p14:creationId xmlns:p14="http://schemas.microsoft.com/office/powerpoint/2010/main" val="408825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A56C-A7D0-464F-89C2-FE238D999D83}"/>
              </a:ext>
            </a:extLst>
          </p:cNvPr>
          <p:cNvPicPr>
            <a:picLocks noChangeAspect="1"/>
          </p:cNvPicPr>
          <p:nvPr/>
        </p:nvPicPr>
        <p:blipFill rotWithShape="1">
          <a:blip r:embed="rId2"/>
          <a:srcRect l="10421" t="25403" r="56579" b="43439"/>
          <a:stretch/>
        </p:blipFill>
        <p:spPr>
          <a:xfrm>
            <a:off x="2346188" y="712269"/>
            <a:ext cx="8616987" cy="3763477"/>
          </a:xfrm>
          <a:prstGeom prst="rect">
            <a:avLst/>
          </a:prstGeom>
        </p:spPr>
      </p:pic>
    </p:spTree>
    <p:extLst>
      <p:ext uri="{BB962C8B-B14F-4D97-AF65-F5344CB8AC3E}">
        <p14:creationId xmlns:p14="http://schemas.microsoft.com/office/powerpoint/2010/main" val="425399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3A77-E56B-46B5-A26E-D93A72E70C33}"/>
              </a:ext>
            </a:extLst>
          </p:cNvPr>
          <p:cNvSpPr>
            <a:spLocks noGrp="1"/>
          </p:cNvSpPr>
          <p:nvPr>
            <p:ph type="title"/>
          </p:nvPr>
        </p:nvSpPr>
        <p:spPr/>
        <p:txBody>
          <a:bodyPr/>
          <a:lstStyle/>
          <a:p>
            <a:r>
              <a:rPr lang="en-US" dirty="0"/>
              <a:t>Negative binary</a:t>
            </a:r>
          </a:p>
        </p:txBody>
      </p:sp>
      <p:sp>
        <p:nvSpPr>
          <p:cNvPr id="3" name="Content Placeholder 2">
            <a:extLst>
              <a:ext uri="{FF2B5EF4-FFF2-40B4-BE49-F238E27FC236}">
                <a16:creationId xmlns:a16="http://schemas.microsoft.com/office/drawing/2014/main" id="{83E708A0-0162-4C17-A1A8-C19C00076596}"/>
              </a:ext>
            </a:extLst>
          </p:cNvPr>
          <p:cNvSpPr>
            <a:spLocks noGrp="1"/>
          </p:cNvSpPr>
          <p:nvPr>
            <p:ph idx="1"/>
          </p:nvPr>
        </p:nvSpPr>
        <p:spPr/>
        <p:txBody>
          <a:bodyPr>
            <a:normAutofit fontScale="85000" lnSpcReduction="10000"/>
          </a:bodyPr>
          <a:lstStyle/>
          <a:p>
            <a:pPr algn="l" fontAlgn="base"/>
            <a:r>
              <a:rPr lang="en-US" b="0" i="0" dirty="0">
                <a:effectLst/>
                <a:latin typeface="urw-din"/>
              </a:rPr>
              <a:t>We represent negative binary numbers using a minus symbol in front of them. In computer number representation, these numbers can be distinguishable with the help of an extra bit or flag called sign bit or sign flag in the Binary number representation system for signed numbers. This extra bit is called sign bit or sign flag which has a value of sign bit is 0 for positive numbers and 1 for negative binary numbers.</a:t>
            </a:r>
          </a:p>
          <a:p>
            <a:pPr algn="l" fontAlgn="base"/>
            <a:r>
              <a:rPr lang="en-US" b="0" i="0" dirty="0">
                <a:effectLst/>
                <a:latin typeface="urw-din"/>
              </a:rPr>
              <a:t>The representation of magnitude of positive numbers is easy and does not need any changes.</a:t>
            </a:r>
          </a:p>
          <a:p>
            <a:pPr algn="l" fontAlgn="base"/>
            <a:r>
              <a:rPr lang="en-US" b="0" i="0" dirty="0">
                <a:effectLst/>
                <a:latin typeface="urw-din"/>
              </a:rPr>
              <a:t>The representation of magnitude of negative numbers is changed accordingly to represent it</a:t>
            </a:r>
          </a:p>
          <a:p>
            <a:endParaRPr lang="en-US" dirty="0"/>
          </a:p>
        </p:txBody>
      </p:sp>
    </p:spTree>
    <p:extLst>
      <p:ext uri="{BB962C8B-B14F-4D97-AF65-F5344CB8AC3E}">
        <p14:creationId xmlns:p14="http://schemas.microsoft.com/office/powerpoint/2010/main" val="326075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F9CAFFA-C9D5-4F10-B993-46C696781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380" y="2069631"/>
            <a:ext cx="8877355" cy="228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13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A568-1FAF-4E68-B811-C5280ED4B1DA}"/>
              </a:ext>
            </a:extLst>
          </p:cNvPr>
          <p:cNvSpPr>
            <a:spLocks noGrp="1"/>
          </p:cNvSpPr>
          <p:nvPr>
            <p:ph type="title"/>
          </p:nvPr>
        </p:nvSpPr>
        <p:spPr>
          <a:xfrm>
            <a:off x="1449422" y="2582072"/>
            <a:ext cx="9905998" cy="1478570"/>
          </a:xfrm>
        </p:spPr>
        <p:txBody>
          <a:bodyPr/>
          <a:lstStyle/>
          <a:p>
            <a:r>
              <a:rPr lang="en-US" dirty="0"/>
              <a:t>We will be using </a:t>
            </a:r>
            <a:r>
              <a:rPr lang="en-US" b="0" i="0" dirty="0">
                <a:effectLst/>
                <a:latin typeface="urw-din"/>
              </a:rPr>
              <a:t> 2’s complement</a:t>
            </a:r>
            <a:endParaRPr lang="en-US" dirty="0"/>
          </a:p>
        </p:txBody>
      </p:sp>
    </p:spTree>
    <p:extLst>
      <p:ext uri="{BB962C8B-B14F-4D97-AF65-F5344CB8AC3E}">
        <p14:creationId xmlns:p14="http://schemas.microsoft.com/office/powerpoint/2010/main" val="3589185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A59A224-9AAD-4671-B1F3-8EB0AB8D2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794" y="951798"/>
            <a:ext cx="10283892" cy="5172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8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C3C3C-2E67-4576-AD65-3601652CB128}"/>
              </a:ext>
            </a:extLst>
          </p:cNvPr>
          <p:cNvPicPr>
            <a:picLocks noChangeAspect="1"/>
          </p:cNvPicPr>
          <p:nvPr/>
        </p:nvPicPr>
        <p:blipFill rotWithShape="1">
          <a:blip r:embed="rId2"/>
          <a:srcRect l="26921" t="54737" r="29895" b="16772"/>
          <a:stretch/>
        </p:blipFill>
        <p:spPr>
          <a:xfrm>
            <a:off x="2173705" y="2136808"/>
            <a:ext cx="7844589" cy="2916454"/>
          </a:xfrm>
          <a:prstGeom prst="rect">
            <a:avLst/>
          </a:prstGeom>
        </p:spPr>
      </p:pic>
      <p:sp>
        <p:nvSpPr>
          <p:cNvPr id="4" name="TextBox 3">
            <a:extLst>
              <a:ext uri="{FF2B5EF4-FFF2-40B4-BE49-F238E27FC236}">
                <a16:creationId xmlns:a16="http://schemas.microsoft.com/office/drawing/2014/main" id="{3A8776D3-A162-4277-A9F8-731B5B77B71A}"/>
              </a:ext>
            </a:extLst>
          </p:cNvPr>
          <p:cNvSpPr txBox="1"/>
          <p:nvPr/>
        </p:nvSpPr>
        <p:spPr>
          <a:xfrm>
            <a:off x="2173705" y="818147"/>
            <a:ext cx="4488793" cy="523220"/>
          </a:xfrm>
          <a:prstGeom prst="rect">
            <a:avLst/>
          </a:prstGeom>
          <a:noFill/>
        </p:spPr>
        <p:txBody>
          <a:bodyPr wrap="none" rtlCol="0">
            <a:spAutoFit/>
          </a:bodyPr>
          <a:lstStyle/>
          <a:p>
            <a:r>
              <a:rPr lang="en-US" sz="2800" dirty="0"/>
              <a:t>EXAMPLE FROM YOUR BOOK</a:t>
            </a:r>
          </a:p>
        </p:txBody>
      </p:sp>
    </p:spTree>
    <p:extLst>
      <p:ext uri="{BB962C8B-B14F-4D97-AF65-F5344CB8AC3E}">
        <p14:creationId xmlns:p14="http://schemas.microsoft.com/office/powerpoint/2010/main" val="1495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C02-2412-45E9-9BD1-75032D27D5A9}"/>
              </a:ext>
            </a:extLst>
          </p:cNvPr>
          <p:cNvSpPr>
            <a:spLocks noGrp="1"/>
          </p:cNvSpPr>
          <p:nvPr>
            <p:ph type="title"/>
          </p:nvPr>
        </p:nvSpPr>
        <p:spPr/>
        <p:txBody>
          <a:bodyPr>
            <a:normAutofit/>
          </a:bodyPr>
          <a:lstStyle/>
          <a:p>
            <a:r>
              <a:rPr lang="en-US" sz="4800" b="1" dirty="0">
                <a:solidFill>
                  <a:srgbClr val="92D050"/>
                </a:solidFill>
              </a:rPr>
              <a:t>DIY</a:t>
            </a:r>
          </a:p>
        </p:txBody>
      </p:sp>
      <p:sp>
        <p:nvSpPr>
          <p:cNvPr id="3" name="Content Placeholder 2">
            <a:extLst>
              <a:ext uri="{FF2B5EF4-FFF2-40B4-BE49-F238E27FC236}">
                <a16:creationId xmlns:a16="http://schemas.microsoft.com/office/drawing/2014/main" id="{BB84860C-02AF-475C-93BD-78A1F7C65863}"/>
              </a:ext>
            </a:extLst>
          </p:cNvPr>
          <p:cNvSpPr>
            <a:spLocks noGrp="1"/>
          </p:cNvSpPr>
          <p:nvPr>
            <p:ph idx="1"/>
          </p:nvPr>
        </p:nvSpPr>
        <p:spPr>
          <a:xfrm>
            <a:off x="7755022" y="829733"/>
            <a:ext cx="1475606" cy="5198534"/>
          </a:xfrm>
        </p:spPr>
        <p:txBody>
          <a:bodyPr/>
          <a:lstStyle/>
          <a:p>
            <a:r>
              <a:rPr lang="en-US" b="1" dirty="0"/>
              <a:t>-98</a:t>
            </a:r>
          </a:p>
          <a:p>
            <a:r>
              <a:rPr lang="en-US" b="1" dirty="0"/>
              <a:t>-210</a:t>
            </a:r>
          </a:p>
          <a:p>
            <a:r>
              <a:rPr lang="en-US" b="1" dirty="0"/>
              <a:t>-56</a:t>
            </a:r>
          </a:p>
          <a:p>
            <a:r>
              <a:rPr lang="en-US" b="1" dirty="0"/>
              <a:t>-34</a:t>
            </a:r>
          </a:p>
          <a:p>
            <a:r>
              <a:rPr lang="en-US" b="1" dirty="0"/>
              <a:t>-17</a:t>
            </a:r>
          </a:p>
          <a:p>
            <a:r>
              <a:rPr lang="en-US" b="1" dirty="0"/>
              <a:t>-11</a:t>
            </a:r>
          </a:p>
          <a:p>
            <a:r>
              <a:rPr lang="en-US" b="1" dirty="0"/>
              <a:t>-7</a:t>
            </a:r>
          </a:p>
          <a:p>
            <a:r>
              <a:rPr lang="en-US" b="1" dirty="0"/>
              <a:t>-45</a:t>
            </a:r>
          </a:p>
          <a:p>
            <a:r>
              <a:rPr lang="en-US" b="1" dirty="0"/>
              <a:t>-52</a:t>
            </a:r>
          </a:p>
        </p:txBody>
      </p:sp>
      <p:sp>
        <p:nvSpPr>
          <p:cNvPr id="4" name="Text Placeholder 3">
            <a:extLst>
              <a:ext uri="{FF2B5EF4-FFF2-40B4-BE49-F238E27FC236}">
                <a16:creationId xmlns:a16="http://schemas.microsoft.com/office/drawing/2014/main" id="{FEAD9FD3-15ED-4670-8867-E0A7FCE1A305}"/>
              </a:ext>
            </a:extLst>
          </p:cNvPr>
          <p:cNvSpPr>
            <a:spLocks noGrp="1"/>
          </p:cNvSpPr>
          <p:nvPr>
            <p:ph type="body" sz="half" idx="2"/>
          </p:nvPr>
        </p:nvSpPr>
        <p:spPr>
          <a:xfrm>
            <a:off x="906073" y="2837659"/>
            <a:ext cx="3856037" cy="3541714"/>
          </a:xfrm>
        </p:spPr>
        <p:txBody>
          <a:bodyPr/>
          <a:lstStyle/>
          <a:p>
            <a:r>
              <a:rPr lang="en-US" dirty="0"/>
              <a:t>CONVERT –VE DENEARY NUMBERS INTO BINARY NUMBERS</a:t>
            </a:r>
          </a:p>
        </p:txBody>
      </p:sp>
    </p:spTree>
    <p:extLst>
      <p:ext uri="{BB962C8B-B14F-4D97-AF65-F5344CB8AC3E}">
        <p14:creationId xmlns:p14="http://schemas.microsoft.com/office/powerpoint/2010/main" val="2786386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0AD197-552D-4766-8C99-3AC2665A153E}"/>
              </a:ext>
            </a:extLst>
          </p:cNvPr>
          <p:cNvSpPr>
            <a:spLocks noGrp="1"/>
          </p:cNvSpPr>
          <p:nvPr>
            <p:ph type="title"/>
          </p:nvPr>
        </p:nvSpPr>
        <p:spPr>
          <a:xfrm>
            <a:off x="804529" y="2601323"/>
            <a:ext cx="9905998" cy="1478570"/>
          </a:xfrm>
        </p:spPr>
        <p:txBody>
          <a:bodyPr/>
          <a:lstStyle/>
          <a:p>
            <a:pPr algn="ctr"/>
            <a:r>
              <a:rPr lang="en-US" b="1" dirty="0">
                <a:effectLst>
                  <a:outerShdw blurRad="38100" dist="38100" dir="2700000" algn="tl">
                    <a:srgbClr val="000000">
                      <a:alpha val="43137"/>
                    </a:srgbClr>
                  </a:outerShdw>
                </a:effectLst>
              </a:rPr>
              <a:t>worksheets</a:t>
            </a:r>
          </a:p>
        </p:txBody>
      </p:sp>
    </p:spTree>
    <p:extLst>
      <p:ext uri="{BB962C8B-B14F-4D97-AF65-F5344CB8AC3E}">
        <p14:creationId xmlns:p14="http://schemas.microsoft.com/office/powerpoint/2010/main" val="114009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Adding Binary Numbers (Base 2) (A) Math Worksheet">
            <a:extLst>
              <a:ext uri="{FF2B5EF4-FFF2-40B4-BE49-F238E27FC236}">
                <a16:creationId xmlns:a16="http://schemas.microsoft.com/office/drawing/2014/main" id="{E0C442E3-BAF4-4085-9D3E-D982A03435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1" t="1231" r="955" b="11617"/>
          <a:stretch/>
        </p:blipFill>
        <p:spPr bwMode="auto">
          <a:xfrm>
            <a:off x="3484345" y="0"/>
            <a:ext cx="5654481" cy="6684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74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Adding Binary Numbers (Base 2) (A) Math Worksheet Page 2">
            <a:extLst>
              <a:ext uri="{FF2B5EF4-FFF2-40B4-BE49-F238E27FC236}">
                <a16:creationId xmlns:a16="http://schemas.microsoft.com/office/drawing/2014/main" id="{7935786B-42DA-43BD-8BCE-AE48FB190F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05"/>
          <a:stretch/>
        </p:blipFill>
        <p:spPr bwMode="auto">
          <a:xfrm>
            <a:off x="2906829" y="1"/>
            <a:ext cx="65740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4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617A-974F-49F3-8AFA-64A546BDF3C6}"/>
              </a:ext>
            </a:extLst>
          </p:cNvPr>
          <p:cNvSpPr>
            <a:spLocks noGrp="1"/>
          </p:cNvSpPr>
          <p:nvPr>
            <p:ph type="title"/>
          </p:nvPr>
        </p:nvSpPr>
        <p:spPr/>
        <p:txBody>
          <a:bodyPr/>
          <a:lstStyle/>
          <a:p>
            <a:r>
              <a:rPr lang="en-US" dirty="0"/>
              <a:t>Binary Addition</a:t>
            </a:r>
          </a:p>
        </p:txBody>
      </p:sp>
      <p:pic>
        <p:nvPicPr>
          <p:cNvPr id="5" name="Picture 4">
            <a:extLst>
              <a:ext uri="{FF2B5EF4-FFF2-40B4-BE49-F238E27FC236}">
                <a16:creationId xmlns:a16="http://schemas.microsoft.com/office/drawing/2014/main" id="{C9E0D05A-D350-4EF3-9ACB-DD5AC988D944}"/>
              </a:ext>
            </a:extLst>
          </p:cNvPr>
          <p:cNvPicPr>
            <a:picLocks noChangeAspect="1"/>
          </p:cNvPicPr>
          <p:nvPr/>
        </p:nvPicPr>
        <p:blipFill rotWithShape="1">
          <a:blip r:embed="rId2"/>
          <a:srcRect l="1737" r="7710" b="11298"/>
          <a:stretch/>
        </p:blipFill>
        <p:spPr>
          <a:xfrm>
            <a:off x="1395663" y="1849373"/>
            <a:ext cx="7940842" cy="4320421"/>
          </a:xfrm>
          <a:prstGeom prst="rect">
            <a:avLst/>
          </a:prstGeom>
        </p:spPr>
      </p:pic>
    </p:spTree>
    <p:extLst>
      <p:ext uri="{BB962C8B-B14F-4D97-AF65-F5344CB8AC3E}">
        <p14:creationId xmlns:p14="http://schemas.microsoft.com/office/powerpoint/2010/main" val="1914309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E9BAC-BDE9-43E5-A98C-33AA299F968F}"/>
              </a:ext>
            </a:extLst>
          </p:cNvPr>
          <p:cNvPicPr>
            <a:picLocks noChangeAspect="1"/>
          </p:cNvPicPr>
          <p:nvPr/>
        </p:nvPicPr>
        <p:blipFill rotWithShape="1">
          <a:blip r:embed="rId2"/>
          <a:srcRect l="45553" t="21754" r="23816" b="16632"/>
          <a:stretch/>
        </p:blipFill>
        <p:spPr>
          <a:xfrm>
            <a:off x="3141044" y="0"/>
            <a:ext cx="6243588" cy="6858000"/>
          </a:xfrm>
          <a:prstGeom prst="rect">
            <a:avLst/>
          </a:prstGeom>
        </p:spPr>
      </p:pic>
    </p:spTree>
    <p:extLst>
      <p:ext uri="{BB962C8B-B14F-4D97-AF65-F5344CB8AC3E}">
        <p14:creationId xmlns:p14="http://schemas.microsoft.com/office/powerpoint/2010/main" val="77367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BB801A-E63A-4A1B-AAB5-FB2260811F69}"/>
              </a:ext>
            </a:extLst>
          </p:cNvPr>
          <p:cNvPicPr>
            <a:picLocks noChangeAspect="1"/>
          </p:cNvPicPr>
          <p:nvPr/>
        </p:nvPicPr>
        <p:blipFill rotWithShape="1">
          <a:blip r:embed="rId2"/>
          <a:srcRect l="45553" t="22457" r="23500" b="16491"/>
          <a:stretch/>
        </p:blipFill>
        <p:spPr>
          <a:xfrm>
            <a:off x="2906829" y="0"/>
            <a:ext cx="6429676" cy="6858000"/>
          </a:xfrm>
          <a:prstGeom prst="rect">
            <a:avLst/>
          </a:prstGeom>
        </p:spPr>
      </p:pic>
    </p:spTree>
    <p:extLst>
      <p:ext uri="{BB962C8B-B14F-4D97-AF65-F5344CB8AC3E}">
        <p14:creationId xmlns:p14="http://schemas.microsoft.com/office/powerpoint/2010/main" val="4023088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1D20D0-FE31-45A7-8A7D-166107ACAE94}"/>
              </a:ext>
            </a:extLst>
          </p:cNvPr>
          <p:cNvPicPr>
            <a:picLocks noChangeAspect="1"/>
          </p:cNvPicPr>
          <p:nvPr/>
        </p:nvPicPr>
        <p:blipFill rotWithShape="1">
          <a:blip r:embed="rId2"/>
          <a:srcRect l="45789" t="22457" r="24211" b="16491"/>
          <a:stretch/>
        </p:blipFill>
        <p:spPr>
          <a:xfrm>
            <a:off x="3243712" y="-50533"/>
            <a:ext cx="6079184" cy="6959065"/>
          </a:xfrm>
          <a:prstGeom prst="rect">
            <a:avLst/>
          </a:prstGeom>
        </p:spPr>
      </p:pic>
    </p:spTree>
    <p:extLst>
      <p:ext uri="{BB962C8B-B14F-4D97-AF65-F5344CB8AC3E}">
        <p14:creationId xmlns:p14="http://schemas.microsoft.com/office/powerpoint/2010/main" val="2954580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9EEA5-7378-4B53-ACE5-D3BD3D3B9EB4}"/>
              </a:ext>
            </a:extLst>
          </p:cNvPr>
          <p:cNvPicPr>
            <a:picLocks noChangeAspect="1"/>
          </p:cNvPicPr>
          <p:nvPr/>
        </p:nvPicPr>
        <p:blipFill rotWithShape="1">
          <a:blip r:embed="rId2"/>
          <a:srcRect l="45789" t="21474" r="23658" b="16772"/>
          <a:stretch/>
        </p:blipFill>
        <p:spPr>
          <a:xfrm>
            <a:off x="3068855" y="87962"/>
            <a:ext cx="5892265" cy="6699217"/>
          </a:xfrm>
          <a:prstGeom prst="rect">
            <a:avLst/>
          </a:prstGeom>
        </p:spPr>
      </p:pic>
    </p:spTree>
    <p:extLst>
      <p:ext uri="{BB962C8B-B14F-4D97-AF65-F5344CB8AC3E}">
        <p14:creationId xmlns:p14="http://schemas.microsoft.com/office/powerpoint/2010/main" val="359322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DD58-855A-4C4A-B1B0-797AF35B766A}"/>
              </a:ext>
            </a:extLst>
          </p:cNvPr>
          <p:cNvSpPr>
            <a:spLocks noGrp="1"/>
          </p:cNvSpPr>
          <p:nvPr>
            <p:ph type="title"/>
          </p:nvPr>
        </p:nvSpPr>
        <p:spPr>
          <a:xfrm>
            <a:off x="1266541" y="13346"/>
            <a:ext cx="9905998" cy="1478570"/>
          </a:xfrm>
        </p:spPr>
        <p:txBody>
          <a:bodyPr/>
          <a:lstStyle/>
          <a:p>
            <a:r>
              <a:rPr lang="en-US" dirty="0"/>
              <a:t>Convert no with decimal into binary</a:t>
            </a:r>
          </a:p>
        </p:txBody>
      </p:sp>
      <p:pic>
        <p:nvPicPr>
          <p:cNvPr id="4" name="Picture 3">
            <a:extLst>
              <a:ext uri="{FF2B5EF4-FFF2-40B4-BE49-F238E27FC236}">
                <a16:creationId xmlns:a16="http://schemas.microsoft.com/office/drawing/2014/main" id="{C6C72E55-661E-4B79-9D78-FED4E2289DCD}"/>
              </a:ext>
            </a:extLst>
          </p:cNvPr>
          <p:cNvPicPr>
            <a:picLocks noChangeAspect="1"/>
          </p:cNvPicPr>
          <p:nvPr/>
        </p:nvPicPr>
        <p:blipFill rotWithShape="1">
          <a:blip r:embed="rId2"/>
          <a:srcRect r="2657" b="20421"/>
          <a:stretch/>
        </p:blipFill>
        <p:spPr>
          <a:xfrm>
            <a:off x="0" y="1400476"/>
            <a:ext cx="11867949" cy="5457524"/>
          </a:xfrm>
          <a:prstGeom prst="rect">
            <a:avLst/>
          </a:prstGeom>
        </p:spPr>
      </p:pic>
    </p:spTree>
    <p:extLst>
      <p:ext uri="{BB962C8B-B14F-4D97-AF65-F5344CB8AC3E}">
        <p14:creationId xmlns:p14="http://schemas.microsoft.com/office/powerpoint/2010/main" val="161588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EB3E2-3F81-4E47-AB83-A4CB3B37C9E8}"/>
              </a:ext>
            </a:extLst>
          </p:cNvPr>
          <p:cNvPicPr>
            <a:picLocks noChangeAspect="1"/>
          </p:cNvPicPr>
          <p:nvPr/>
        </p:nvPicPr>
        <p:blipFill rotWithShape="1">
          <a:blip r:embed="rId2"/>
          <a:srcRect l="16421" t="21614" r="18684" b="14527"/>
          <a:stretch/>
        </p:blipFill>
        <p:spPr>
          <a:xfrm>
            <a:off x="1597793" y="462013"/>
            <a:ext cx="9720416" cy="5380522"/>
          </a:xfrm>
          <a:prstGeom prst="rect">
            <a:avLst/>
          </a:prstGeom>
        </p:spPr>
      </p:pic>
    </p:spTree>
    <p:extLst>
      <p:ext uri="{BB962C8B-B14F-4D97-AF65-F5344CB8AC3E}">
        <p14:creationId xmlns:p14="http://schemas.microsoft.com/office/powerpoint/2010/main" val="340955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A515-4691-476B-84B9-EE634F16D81E}"/>
              </a:ext>
            </a:extLst>
          </p:cNvPr>
          <p:cNvSpPr>
            <a:spLocks noGrp="1"/>
          </p:cNvSpPr>
          <p:nvPr>
            <p:ph type="title"/>
          </p:nvPr>
        </p:nvSpPr>
        <p:spPr/>
        <p:txBody>
          <a:bodyPr/>
          <a:lstStyle/>
          <a:p>
            <a:r>
              <a:rPr lang="en-US" dirty="0"/>
              <a:t>DIY</a:t>
            </a:r>
          </a:p>
        </p:txBody>
      </p:sp>
      <p:sp>
        <p:nvSpPr>
          <p:cNvPr id="3" name="Content Placeholder 2">
            <a:extLst>
              <a:ext uri="{FF2B5EF4-FFF2-40B4-BE49-F238E27FC236}">
                <a16:creationId xmlns:a16="http://schemas.microsoft.com/office/drawing/2014/main" id="{647B1763-44CA-4C2F-A8B2-AF6DB6FC1DE4}"/>
              </a:ext>
            </a:extLst>
          </p:cNvPr>
          <p:cNvSpPr>
            <a:spLocks noGrp="1"/>
          </p:cNvSpPr>
          <p:nvPr>
            <p:ph idx="1"/>
          </p:nvPr>
        </p:nvSpPr>
        <p:spPr/>
        <p:txBody>
          <a:bodyPr/>
          <a:lstStyle/>
          <a:p>
            <a:r>
              <a:rPr lang="en-US" dirty="0"/>
              <a:t>28.136</a:t>
            </a:r>
          </a:p>
          <a:p>
            <a:r>
              <a:rPr lang="en-US" dirty="0"/>
              <a:t>72.04</a:t>
            </a:r>
          </a:p>
          <a:p>
            <a:r>
              <a:rPr lang="en-US" dirty="0"/>
              <a:t>78.022</a:t>
            </a:r>
          </a:p>
          <a:p>
            <a:r>
              <a:rPr lang="en-US" dirty="0"/>
              <a:t>46.033</a:t>
            </a:r>
          </a:p>
          <a:p>
            <a:r>
              <a:rPr lang="en-US" dirty="0"/>
              <a:t>123.0126</a:t>
            </a:r>
          </a:p>
          <a:p>
            <a:r>
              <a:rPr lang="en-US" dirty="0"/>
              <a:t>1711.012</a:t>
            </a:r>
          </a:p>
        </p:txBody>
      </p:sp>
      <p:sp>
        <p:nvSpPr>
          <p:cNvPr id="4" name="Text Placeholder 3">
            <a:extLst>
              <a:ext uri="{FF2B5EF4-FFF2-40B4-BE49-F238E27FC236}">
                <a16:creationId xmlns:a16="http://schemas.microsoft.com/office/drawing/2014/main" id="{1C1DC735-179A-421F-820E-530FBB212CBD}"/>
              </a:ext>
            </a:extLst>
          </p:cNvPr>
          <p:cNvSpPr>
            <a:spLocks noGrp="1"/>
          </p:cNvSpPr>
          <p:nvPr>
            <p:ph type="body" sz="half" idx="2"/>
          </p:nvPr>
        </p:nvSpPr>
        <p:spPr/>
        <p:txBody>
          <a:bodyPr/>
          <a:lstStyle/>
          <a:p>
            <a:r>
              <a:rPr lang="en-US" dirty="0"/>
              <a:t>Convert decimal no to binary</a:t>
            </a:r>
          </a:p>
        </p:txBody>
      </p:sp>
    </p:spTree>
    <p:extLst>
      <p:ext uri="{BB962C8B-B14F-4D97-AF65-F5344CB8AC3E}">
        <p14:creationId xmlns:p14="http://schemas.microsoft.com/office/powerpoint/2010/main" val="393030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CA035-EDE2-4575-A9E1-DB844D7C02BA}"/>
              </a:ext>
            </a:extLst>
          </p:cNvPr>
          <p:cNvSpPr>
            <a:spLocks noGrp="1"/>
          </p:cNvSpPr>
          <p:nvPr>
            <p:ph type="title"/>
          </p:nvPr>
        </p:nvSpPr>
        <p:spPr>
          <a:xfrm>
            <a:off x="997034" y="2533946"/>
            <a:ext cx="9905998" cy="1478570"/>
          </a:xfrm>
        </p:spPr>
        <p:txBody>
          <a:bodyPr/>
          <a:lstStyle/>
          <a:p>
            <a:pPr algn="ctr"/>
            <a:r>
              <a:rPr lang="en-US" dirty="0"/>
              <a:t>Thankyou</a:t>
            </a:r>
          </a:p>
        </p:txBody>
      </p:sp>
    </p:spTree>
    <p:extLst>
      <p:ext uri="{BB962C8B-B14F-4D97-AF65-F5344CB8AC3E}">
        <p14:creationId xmlns:p14="http://schemas.microsoft.com/office/powerpoint/2010/main" val="125801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3C8C54-DCF6-4867-B202-DBA7B4308C58}"/>
              </a:ext>
            </a:extLst>
          </p:cNvPr>
          <p:cNvPicPr>
            <a:picLocks noChangeAspect="1"/>
          </p:cNvPicPr>
          <p:nvPr/>
        </p:nvPicPr>
        <p:blipFill rotWithShape="1">
          <a:blip r:embed="rId2"/>
          <a:srcRect l="11289" t="40140" r="47500" b="32070"/>
          <a:stretch/>
        </p:blipFill>
        <p:spPr>
          <a:xfrm>
            <a:off x="2175308" y="2685449"/>
            <a:ext cx="7003691" cy="2656572"/>
          </a:xfrm>
          <a:prstGeom prst="rect">
            <a:avLst/>
          </a:prstGeom>
        </p:spPr>
      </p:pic>
      <p:sp>
        <p:nvSpPr>
          <p:cNvPr id="6" name="TextBox 5">
            <a:extLst>
              <a:ext uri="{FF2B5EF4-FFF2-40B4-BE49-F238E27FC236}">
                <a16:creationId xmlns:a16="http://schemas.microsoft.com/office/drawing/2014/main" id="{F3A64D44-A43D-40AD-9342-79B4A1F00C2D}"/>
              </a:ext>
            </a:extLst>
          </p:cNvPr>
          <p:cNvSpPr txBox="1"/>
          <p:nvPr/>
        </p:nvSpPr>
        <p:spPr>
          <a:xfrm flipH="1">
            <a:off x="2175308" y="1617045"/>
            <a:ext cx="5527308" cy="523220"/>
          </a:xfrm>
          <a:prstGeom prst="rect">
            <a:avLst/>
          </a:prstGeom>
          <a:noFill/>
        </p:spPr>
        <p:txBody>
          <a:bodyPr wrap="square" rtlCol="0">
            <a:spAutoFit/>
          </a:bodyPr>
          <a:lstStyle/>
          <a:p>
            <a:r>
              <a:rPr lang="en-US" sz="2800" b="1" dirty="0"/>
              <a:t>EXAMPLE 1</a:t>
            </a:r>
          </a:p>
        </p:txBody>
      </p:sp>
    </p:spTree>
    <p:extLst>
      <p:ext uri="{BB962C8B-B14F-4D97-AF65-F5344CB8AC3E}">
        <p14:creationId xmlns:p14="http://schemas.microsoft.com/office/powerpoint/2010/main" val="110374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732E63-781B-402B-B0B8-A9459B0392D9}"/>
              </a:ext>
            </a:extLst>
          </p:cNvPr>
          <p:cNvSpPr>
            <a:spLocks noGrp="1"/>
          </p:cNvSpPr>
          <p:nvPr>
            <p:ph type="title"/>
          </p:nvPr>
        </p:nvSpPr>
        <p:spPr/>
        <p:txBody>
          <a:bodyPr/>
          <a:lstStyle/>
          <a:p>
            <a:r>
              <a:rPr lang="en-US" dirty="0"/>
              <a:t>EXAMPLE 2 </a:t>
            </a:r>
          </a:p>
        </p:txBody>
      </p:sp>
      <p:pic>
        <p:nvPicPr>
          <p:cNvPr id="6" name="Picture 5">
            <a:extLst>
              <a:ext uri="{FF2B5EF4-FFF2-40B4-BE49-F238E27FC236}">
                <a16:creationId xmlns:a16="http://schemas.microsoft.com/office/drawing/2014/main" id="{C3301F55-3F72-435A-A55E-835E207D119B}"/>
              </a:ext>
            </a:extLst>
          </p:cNvPr>
          <p:cNvPicPr>
            <a:picLocks noChangeAspect="1"/>
          </p:cNvPicPr>
          <p:nvPr/>
        </p:nvPicPr>
        <p:blipFill rotWithShape="1">
          <a:blip r:embed="rId2"/>
          <a:srcRect l="13579" t="39158" r="53184" b="30579"/>
          <a:stretch/>
        </p:blipFill>
        <p:spPr>
          <a:xfrm>
            <a:off x="2733575" y="2752825"/>
            <a:ext cx="6246796" cy="2954956"/>
          </a:xfrm>
          <a:prstGeom prst="rect">
            <a:avLst/>
          </a:prstGeom>
        </p:spPr>
      </p:pic>
    </p:spTree>
    <p:extLst>
      <p:ext uri="{BB962C8B-B14F-4D97-AF65-F5344CB8AC3E}">
        <p14:creationId xmlns:p14="http://schemas.microsoft.com/office/powerpoint/2010/main" val="332592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AEAA-6D74-4119-A466-8C725CAFB5D4}"/>
              </a:ext>
            </a:extLst>
          </p:cNvPr>
          <p:cNvSpPr>
            <a:spLocks noGrp="1"/>
          </p:cNvSpPr>
          <p:nvPr>
            <p:ph type="title"/>
          </p:nvPr>
        </p:nvSpPr>
        <p:spPr/>
        <p:txBody>
          <a:bodyPr/>
          <a:lstStyle/>
          <a:p>
            <a:r>
              <a:rPr lang="en-US" dirty="0"/>
              <a:t>Binary multiplication</a:t>
            </a:r>
          </a:p>
        </p:txBody>
      </p:sp>
      <p:pic>
        <p:nvPicPr>
          <p:cNvPr id="5" name="Picture 4">
            <a:extLst>
              <a:ext uri="{FF2B5EF4-FFF2-40B4-BE49-F238E27FC236}">
                <a16:creationId xmlns:a16="http://schemas.microsoft.com/office/drawing/2014/main" id="{7AB19650-5A71-4381-8E06-17A5CAF6219A}"/>
              </a:ext>
            </a:extLst>
          </p:cNvPr>
          <p:cNvPicPr>
            <a:picLocks noChangeAspect="1"/>
          </p:cNvPicPr>
          <p:nvPr/>
        </p:nvPicPr>
        <p:blipFill rotWithShape="1">
          <a:blip r:embed="rId2"/>
          <a:srcRect l="23448" t="22876" r="40473" b="38667"/>
          <a:stretch/>
        </p:blipFill>
        <p:spPr>
          <a:xfrm>
            <a:off x="1520791" y="2213810"/>
            <a:ext cx="7690586" cy="3946357"/>
          </a:xfrm>
          <a:prstGeom prst="rect">
            <a:avLst/>
          </a:prstGeom>
        </p:spPr>
      </p:pic>
    </p:spTree>
    <p:extLst>
      <p:ext uri="{BB962C8B-B14F-4D97-AF65-F5344CB8AC3E}">
        <p14:creationId xmlns:p14="http://schemas.microsoft.com/office/powerpoint/2010/main" val="374347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FF14-9BC8-48A8-A493-06579343708E}"/>
              </a:ext>
            </a:extLst>
          </p:cNvPr>
          <p:cNvSpPr>
            <a:spLocks noGrp="1"/>
          </p:cNvSpPr>
          <p:nvPr>
            <p:ph type="title"/>
          </p:nvPr>
        </p:nvSpPr>
        <p:spPr/>
        <p:txBody>
          <a:bodyPr/>
          <a:lstStyle/>
          <a:p>
            <a:r>
              <a:rPr lang="en-US" dirty="0"/>
              <a:t>Binary subtraction</a:t>
            </a:r>
          </a:p>
        </p:txBody>
      </p:sp>
      <p:pic>
        <p:nvPicPr>
          <p:cNvPr id="5" name="Picture 4">
            <a:extLst>
              <a:ext uri="{FF2B5EF4-FFF2-40B4-BE49-F238E27FC236}">
                <a16:creationId xmlns:a16="http://schemas.microsoft.com/office/drawing/2014/main" id="{7095690A-0959-4FE0-AD55-6278B15968AB}"/>
              </a:ext>
            </a:extLst>
          </p:cNvPr>
          <p:cNvPicPr>
            <a:picLocks noChangeAspect="1"/>
          </p:cNvPicPr>
          <p:nvPr/>
        </p:nvPicPr>
        <p:blipFill rotWithShape="1">
          <a:blip r:embed="rId2"/>
          <a:srcRect l="6001" t="19789" r="62657" b="42596"/>
          <a:stretch/>
        </p:blipFill>
        <p:spPr>
          <a:xfrm>
            <a:off x="1819174" y="1777080"/>
            <a:ext cx="7911967" cy="4462401"/>
          </a:xfrm>
          <a:prstGeom prst="rect">
            <a:avLst/>
          </a:prstGeom>
        </p:spPr>
      </p:pic>
    </p:spTree>
    <p:extLst>
      <p:ext uri="{BB962C8B-B14F-4D97-AF65-F5344CB8AC3E}">
        <p14:creationId xmlns:p14="http://schemas.microsoft.com/office/powerpoint/2010/main" val="2812993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9814B-2D7A-4ACD-8AEA-B64397EB149F}"/>
              </a:ext>
            </a:extLst>
          </p:cNvPr>
          <p:cNvPicPr>
            <a:picLocks noChangeAspect="1"/>
          </p:cNvPicPr>
          <p:nvPr/>
        </p:nvPicPr>
        <p:blipFill rotWithShape="1">
          <a:blip r:embed="rId2"/>
          <a:srcRect l="5764" t="18105" r="50000" b="41474"/>
          <a:stretch/>
        </p:blipFill>
        <p:spPr>
          <a:xfrm>
            <a:off x="1742171" y="693018"/>
            <a:ext cx="8903369" cy="4581626"/>
          </a:xfrm>
          <a:prstGeom prst="rect">
            <a:avLst/>
          </a:prstGeom>
        </p:spPr>
      </p:pic>
    </p:spTree>
    <p:extLst>
      <p:ext uri="{BB962C8B-B14F-4D97-AF65-F5344CB8AC3E}">
        <p14:creationId xmlns:p14="http://schemas.microsoft.com/office/powerpoint/2010/main" val="242854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ABBC9E-E135-46B3-950F-C2FAAB3A5598}"/>
              </a:ext>
            </a:extLst>
          </p:cNvPr>
          <p:cNvPicPr>
            <a:picLocks noChangeAspect="1"/>
          </p:cNvPicPr>
          <p:nvPr/>
        </p:nvPicPr>
        <p:blipFill rotWithShape="1">
          <a:blip r:embed="rId2"/>
          <a:srcRect l="11210" t="25544" r="54212" b="42456"/>
          <a:stretch/>
        </p:blipFill>
        <p:spPr>
          <a:xfrm>
            <a:off x="1732547" y="884305"/>
            <a:ext cx="8075595" cy="3976453"/>
          </a:xfrm>
          <a:prstGeom prst="rect">
            <a:avLst/>
          </a:prstGeom>
        </p:spPr>
      </p:pic>
    </p:spTree>
    <p:extLst>
      <p:ext uri="{BB962C8B-B14F-4D97-AF65-F5344CB8AC3E}">
        <p14:creationId xmlns:p14="http://schemas.microsoft.com/office/powerpoint/2010/main" val="2674989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AC95A-F890-4E5E-966D-F14DC9C08ECB}"/>
              </a:ext>
            </a:extLst>
          </p:cNvPr>
          <p:cNvPicPr>
            <a:picLocks noChangeAspect="1"/>
          </p:cNvPicPr>
          <p:nvPr/>
        </p:nvPicPr>
        <p:blipFill rotWithShape="1">
          <a:blip r:embed="rId2"/>
          <a:srcRect l="6276" t="18573" r="66553" b="43856"/>
          <a:stretch/>
        </p:blipFill>
        <p:spPr>
          <a:xfrm>
            <a:off x="1337911" y="0"/>
            <a:ext cx="7507705" cy="3869355"/>
          </a:xfrm>
          <a:prstGeom prst="rect">
            <a:avLst/>
          </a:prstGeom>
        </p:spPr>
      </p:pic>
      <p:sp>
        <p:nvSpPr>
          <p:cNvPr id="4" name="TextBox 3">
            <a:extLst>
              <a:ext uri="{FF2B5EF4-FFF2-40B4-BE49-F238E27FC236}">
                <a16:creationId xmlns:a16="http://schemas.microsoft.com/office/drawing/2014/main" id="{EB00CDAA-073F-4288-BBDB-832D0663DA31}"/>
              </a:ext>
            </a:extLst>
          </p:cNvPr>
          <p:cNvSpPr txBox="1"/>
          <p:nvPr/>
        </p:nvSpPr>
        <p:spPr>
          <a:xfrm>
            <a:off x="1337911" y="4745254"/>
            <a:ext cx="925950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Here we made LSB  10 after taking a carry and carry 10 is 2 in decimal no so then we did 2 -1 which gave us result 1.</a:t>
            </a:r>
          </a:p>
        </p:txBody>
      </p:sp>
    </p:spTree>
    <p:extLst>
      <p:ext uri="{BB962C8B-B14F-4D97-AF65-F5344CB8AC3E}">
        <p14:creationId xmlns:p14="http://schemas.microsoft.com/office/powerpoint/2010/main" val="9251317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79</TotalTime>
  <Words>216</Words>
  <Application>Microsoft Office PowerPoint</Application>
  <PresentationFormat>Widescreen</PresentationFormat>
  <Paragraphs>36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Tw Cen MT</vt:lpstr>
      <vt:lpstr>urw-din</vt:lpstr>
      <vt:lpstr>Circuit</vt:lpstr>
      <vt:lpstr>Computer FUNDAMENTALS  LEC 2  </vt:lpstr>
      <vt:lpstr>Binary Addition</vt:lpstr>
      <vt:lpstr>PowerPoint Presentation</vt:lpstr>
      <vt:lpstr>EXAMPLE 2 </vt:lpstr>
      <vt:lpstr>Binary multiplication</vt:lpstr>
      <vt:lpstr>Binary subtraction</vt:lpstr>
      <vt:lpstr>PowerPoint Presentation</vt:lpstr>
      <vt:lpstr>PowerPoint Presentation</vt:lpstr>
      <vt:lpstr>PowerPoint Presentation</vt:lpstr>
      <vt:lpstr>PowerPoint Presentation</vt:lpstr>
      <vt:lpstr>Negative binary</vt:lpstr>
      <vt:lpstr>PowerPoint Presentation</vt:lpstr>
      <vt:lpstr>We will be using  2’s complement</vt:lpstr>
      <vt:lpstr>PowerPoint Presentation</vt:lpstr>
      <vt:lpstr>PowerPoint Presentation</vt:lpstr>
      <vt:lpstr>DIY</vt:lpstr>
      <vt:lpstr>worksheets</vt:lpstr>
      <vt:lpstr>PowerPoint Presentation</vt:lpstr>
      <vt:lpstr>PowerPoint Presentation</vt:lpstr>
      <vt:lpstr>PowerPoint Presentation</vt:lpstr>
      <vt:lpstr>PowerPoint Presentation</vt:lpstr>
      <vt:lpstr>PowerPoint Presentation</vt:lpstr>
      <vt:lpstr>PowerPoint Presentation</vt:lpstr>
      <vt:lpstr>Convert no with decimal into binary</vt:lpstr>
      <vt:lpstr>PowerPoint Presentation</vt:lpstr>
      <vt:lpstr>DIY</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  LEC 2  </dc:title>
  <dc:creator>AADYAA</dc:creator>
  <cp:lastModifiedBy>AADYAA</cp:lastModifiedBy>
  <cp:revision>2</cp:revision>
  <dcterms:created xsi:type="dcterms:W3CDTF">2022-04-15T10:24:21Z</dcterms:created>
  <dcterms:modified xsi:type="dcterms:W3CDTF">2022-04-15T13:00:11Z</dcterms:modified>
</cp:coreProperties>
</file>